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8" r:id="rId5"/>
    <p:sldId id="322" r:id="rId6"/>
    <p:sldId id="324" r:id="rId7"/>
    <p:sldId id="320" r:id="rId8"/>
    <p:sldId id="319" r:id="rId9"/>
    <p:sldId id="301" r:id="rId10"/>
    <p:sldId id="302" r:id="rId11"/>
    <p:sldId id="327" r:id="rId12"/>
    <p:sldId id="303" r:id="rId13"/>
    <p:sldId id="312" r:id="rId14"/>
    <p:sldId id="311" r:id="rId15"/>
    <p:sldId id="304" r:id="rId16"/>
    <p:sldId id="314" r:id="rId17"/>
    <p:sldId id="305" r:id="rId18"/>
    <p:sldId id="318" r:id="rId19"/>
    <p:sldId id="306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EDEE-703B-4005-A321-68BDA39DA871}" v="2215" dt="2020-11-12T15:17:1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77F86-ACD7-43E1-B6B2-B9BE8FEFE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9E6A39-CA94-4338-9FC1-B5B372E5B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AL strategies: Visualizing active learning strategies – Insight into AL algorithm - data scientists, researchers and in some cases- experts</a:t>
          </a:r>
        </a:p>
      </dgm:t>
    </dgm:pt>
    <dgm:pt modelId="{94C70B69-CD46-4989-8615-200CD3CFC259}" type="parTrans" cxnId="{B1ECBFF1-80BB-4202-B5FF-AB0A98AE0538}">
      <dgm:prSet/>
      <dgm:spPr/>
      <dgm:t>
        <a:bodyPr/>
        <a:lstStyle/>
        <a:p>
          <a:endParaRPr lang="en-US"/>
        </a:p>
      </dgm:t>
    </dgm:pt>
    <dgm:pt modelId="{C5B7FAD1-4E0C-4AEE-BFB1-EB56D16528B5}" type="sibTrans" cxnId="{B1ECBFF1-80BB-4202-B5FF-AB0A98AE05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080D1B-0C76-4155-84BD-AAAD7CE690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Speed up annotation process: (</a:t>
          </a:r>
          <a:r>
            <a:rPr lang="en-US"/>
            <a:t>guided annotation)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Generating queries that are more transparent and easier to analyze and annotate</a:t>
          </a:r>
        </a:p>
      </dgm:t>
    </dgm:pt>
    <dgm:pt modelId="{6ABD3D6A-AC88-497B-8EF6-E7D95B71433A}" type="parTrans" cxnId="{18983986-93FD-4096-9A95-DAF1DDA11FC7}">
      <dgm:prSet/>
      <dgm:spPr/>
      <dgm:t>
        <a:bodyPr/>
        <a:lstStyle/>
        <a:p>
          <a:endParaRPr lang="en-US"/>
        </a:p>
      </dgm:t>
    </dgm:pt>
    <dgm:pt modelId="{2DB8D8FF-1731-428F-8393-5C792DDCE26C}" type="sibTrans" cxnId="{18983986-93FD-4096-9A95-DAF1DDA11F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4DB2F8-6D9B-4B70-ABD9-9A9DDEEB5048}" type="pres">
      <dgm:prSet presAssocID="{45877F86-ACD7-43E1-B6B2-B9BE8FEFE4F3}" presName="root" presStyleCnt="0">
        <dgm:presLayoutVars>
          <dgm:dir/>
          <dgm:resizeHandles val="exact"/>
        </dgm:presLayoutVars>
      </dgm:prSet>
      <dgm:spPr/>
    </dgm:pt>
    <dgm:pt modelId="{D5F84876-776B-4578-9E82-B251FB695E8B}" type="pres">
      <dgm:prSet presAssocID="{439E6A39-CA94-4338-9FC1-B5B372E5B1DC}" presName="compNode" presStyleCnt="0"/>
      <dgm:spPr/>
    </dgm:pt>
    <dgm:pt modelId="{C803AEEB-29B1-40BA-8D7F-4CFB8A27132E}" type="pres">
      <dgm:prSet presAssocID="{439E6A39-CA94-4338-9FC1-B5B372E5B1DC}" presName="bgRect" presStyleLbl="bgShp" presStyleIdx="0" presStyleCnt="2"/>
      <dgm:spPr/>
    </dgm:pt>
    <dgm:pt modelId="{EED3720C-C21B-47BF-8377-34F0B1B1FE54}" type="pres">
      <dgm:prSet presAssocID="{439E6A39-CA94-4338-9FC1-B5B372E5B1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CFF71C2-2106-4247-8B57-0AA9509DDB48}" type="pres">
      <dgm:prSet presAssocID="{439E6A39-CA94-4338-9FC1-B5B372E5B1DC}" presName="spaceRect" presStyleCnt="0"/>
      <dgm:spPr/>
    </dgm:pt>
    <dgm:pt modelId="{4B084108-7CDA-457C-A0A0-593AA489A47A}" type="pres">
      <dgm:prSet presAssocID="{439E6A39-CA94-4338-9FC1-B5B372E5B1DC}" presName="parTx" presStyleLbl="revTx" presStyleIdx="0" presStyleCnt="2">
        <dgm:presLayoutVars>
          <dgm:chMax val="0"/>
          <dgm:chPref val="0"/>
        </dgm:presLayoutVars>
      </dgm:prSet>
      <dgm:spPr/>
    </dgm:pt>
    <dgm:pt modelId="{E0B0A74D-4753-47C8-8B65-D5ABC581033E}" type="pres">
      <dgm:prSet presAssocID="{C5B7FAD1-4E0C-4AEE-BFB1-EB56D16528B5}" presName="sibTrans" presStyleCnt="0"/>
      <dgm:spPr/>
    </dgm:pt>
    <dgm:pt modelId="{7F002F0F-9B9C-43D3-988F-181F93E8CA89}" type="pres">
      <dgm:prSet presAssocID="{6D080D1B-0C76-4155-84BD-AAAD7CE6905D}" presName="compNode" presStyleCnt="0"/>
      <dgm:spPr/>
    </dgm:pt>
    <dgm:pt modelId="{DEE292FB-9FF3-482B-A351-7E0B1E5ED9CD}" type="pres">
      <dgm:prSet presAssocID="{6D080D1B-0C76-4155-84BD-AAAD7CE6905D}" presName="bgRect" presStyleLbl="bgShp" presStyleIdx="1" presStyleCnt="2"/>
      <dgm:spPr/>
    </dgm:pt>
    <dgm:pt modelId="{D92CB06D-5AAE-483E-9DC2-6D6BCCB32595}" type="pres">
      <dgm:prSet presAssocID="{6D080D1B-0C76-4155-84BD-AAAD7CE690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4041C0-1329-4DA9-8DE8-79AAE65B7524}" type="pres">
      <dgm:prSet presAssocID="{6D080D1B-0C76-4155-84BD-AAAD7CE6905D}" presName="spaceRect" presStyleCnt="0"/>
      <dgm:spPr/>
    </dgm:pt>
    <dgm:pt modelId="{ABE5DA46-A044-4A07-8E84-3FC523332C01}" type="pres">
      <dgm:prSet presAssocID="{6D080D1B-0C76-4155-84BD-AAAD7CE690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3B6711-4404-412C-A8F6-6D5D814B3711}" type="presOf" srcId="{45877F86-ACD7-43E1-B6B2-B9BE8FEFE4F3}" destId="{DB4DB2F8-6D9B-4B70-ABD9-9A9DDEEB5048}" srcOrd="0" destOrd="0" presId="urn:microsoft.com/office/officeart/2018/2/layout/IconVerticalSolidList"/>
    <dgm:cxn modelId="{C8AF8E2E-5FDD-4F94-BA8B-AC3527E06851}" type="presOf" srcId="{439E6A39-CA94-4338-9FC1-B5B372E5B1DC}" destId="{4B084108-7CDA-457C-A0A0-593AA489A47A}" srcOrd="0" destOrd="0" presId="urn:microsoft.com/office/officeart/2018/2/layout/IconVerticalSolidList"/>
    <dgm:cxn modelId="{18983986-93FD-4096-9A95-DAF1DDA11FC7}" srcId="{45877F86-ACD7-43E1-B6B2-B9BE8FEFE4F3}" destId="{6D080D1B-0C76-4155-84BD-AAAD7CE6905D}" srcOrd="1" destOrd="0" parTransId="{6ABD3D6A-AC88-497B-8EF6-E7D95B71433A}" sibTransId="{2DB8D8FF-1731-428F-8393-5C792DDCE26C}"/>
    <dgm:cxn modelId="{433C58C0-9AFA-4BA6-A612-305F948BCE55}" type="presOf" srcId="{6D080D1B-0C76-4155-84BD-AAAD7CE6905D}" destId="{ABE5DA46-A044-4A07-8E84-3FC523332C01}" srcOrd="0" destOrd="0" presId="urn:microsoft.com/office/officeart/2018/2/layout/IconVerticalSolidList"/>
    <dgm:cxn modelId="{B1ECBFF1-80BB-4202-B5FF-AB0A98AE0538}" srcId="{45877F86-ACD7-43E1-B6B2-B9BE8FEFE4F3}" destId="{439E6A39-CA94-4338-9FC1-B5B372E5B1DC}" srcOrd="0" destOrd="0" parTransId="{94C70B69-CD46-4989-8615-200CD3CFC259}" sibTransId="{C5B7FAD1-4E0C-4AEE-BFB1-EB56D16528B5}"/>
    <dgm:cxn modelId="{9072D36C-3B36-4CA0-A31F-A55AAAE734E5}" type="presParOf" srcId="{DB4DB2F8-6D9B-4B70-ABD9-9A9DDEEB5048}" destId="{D5F84876-776B-4578-9E82-B251FB695E8B}" srcOrd="0" destOrd="0" presId="urn:microsoft.com/office/officeart/2018/2/layout/IconVerticalSolidList"/>
    <dgm:cxn modelId="{B839FE3B-63F9-47A9-BCB5-5B18D8AF6B7E}" type="presParOf" srcId="{D5F84876-776B-4578-9E82-B251FB695E8B}" destId="{C803AEEB-29B1-40BA-8D7F-4CFB8A27132E}" srcOrd="0" destOrd="0" presId="urn:microsoft.com/office/officeart/2018/2/layout/IconVerticalSolidList"/>
    <dgm:cxn modelId="{253A4B6C-0282-49F3-8F5B-AF8D65E38DF4}" type="presParOf" srcId="{D5F84876-776B-4578-9E82-B251FB695E8B}" destId="{EED3720C-C21B-47BF-8377-34F0B1B1FE54}" srcOrd="1" destOrd="0" presId="urn:microsoft.com/office/officeart/2018/2/layout/IconVerticalSolidList"/>
    <dgm:cxn modelId="{26E1EB4A-E440-4031-963E-99CF719D45E2}" type="presParOf" srcId="{D5F84876-776B-4578-9E82-B251FB695E8B}" destId="{0CFF71C2-2106-4247-8B57-0AA9509DDB48}" srcOrd="2" destOrd="0" presId="urn:microsoft.com/office/officeart/2018/2/layout/IconVerticalSolidList"/>
    <dgm:cxn modelId="{6B19AF02-3DFE-4398-B264-9AB9D3413314}" type="presParOf" srcId="{D5F84876-776B-4578-9E82-B251FB695E8B}" destId="{4B084108-7CDA-457C-A0A0-593AA489A47A}" srcOrd="3" destOrd="0" presId="urn:microsoft.com/office/officeart/2018/2/layout/IconVerticalSolidList"/>
    <dgm:cxn modelId="{4AE8B59B-2680-49A8-83A2-D8349FA42DDD}" type="presParOf" srcId="{DB4DB2F8-6D9B-4B70-ABD9-9A9DDEEB5048}" destId="{E0B0A74D-4753-47C8-8B65-D5ABC581033E}" srcOrd="1" destOrd="0" presId="urn:microsoft.com/office/officeart/2018/2/layout/IconVerticalSolidList"/>
    <dgm:cxn modelId="{30A6486D-E326-4708-B479-2DA9FC6345B6}" type="presParOf" srcId="{DB4DB2F8-6D9B-4B70-ABD9-9A9DDEEB5048}" destId="{7F002F0F-9B9C-43D3-988F-181F93E8CA89}" srcOrd="2" destOrd="0" presId="urn:microsoft.com/office/officeart/2018/2/layout/IconVerticalSolidList"/>
    <dgm:cxn modelId="{D37066DA-7AE4-4369-A1CE-8B952F68B3AF}" type="presParOf" srcId="{7F002F0F-9B9C-43D3-988F-181F93E8CA89}" destId="{DEE292FB-9FF3-482B-A351-7E0B1E5ED9CD}" srcOrd="0" destOrd="0" presId="urn:microsoft.com/office/officeart/2018/2/layout/IconVerticalSolidList"/>
    <dgm:cxn modelId="{AF3768A9-DFB4-45D4-982C-49A5424EC0E6}" type="presParOf" srcId="{7F002F0F-9B9C-43D3-988F-181F93E8CA89}" destId="{D92CB06D-5AAE-483E-9DC2-6D6BCCB32595}" srcOrd="1" destOrd="0" presId="urn:microsoft.com/office/officeart/2018/2/layout/IconVerticalSolidList"/>
    <dgm:cxn modelId="{AD077FBC-F90D-4FE4-8A33-F4936897BA24}" type="presParOf" srcId="{7F002F0F-9B9C-43D3-988F-181F93E8CA89}" destId="{E74041C0-1329-4DA9-8DE8-79AAE65B7524}" srcOrd="2" destOrd="0" presId="urn:microsoft.com/office/officeart/2018/2/layout/IconVerticalSolidList"/>
    <dgm:cxn modelId="{A774B2DE-C901-49D2-B9A5-451103258AB5}" type="presParOf" srcId="{7F002F0F-9B9C-43D3-988F-181F93E8CA89}" destId="{ABE5DA46-A044-4A07-8E84-3FC523332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0474A-E2D3-49E1-8A2F-91DF68C1D3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FE0F31-21DB-4CC9-AC55-E28373E6C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a model based on a small amount of available data (say 50% of the dataset)</a:t>
          </a:r>
        </a:p>
      </dgm:t>
    </dgm:pt>
    <dgm:pt modelId="{201DFDD0-133C-4EDE-8F8A-EF4BC406EC50}" type="parTrans" cxnId="{5CD89CF8-BC3A-4263-8E71-19081A5F28E7}">
      <dgm:prSet/>
      <dgm:spPr/>
      <dgm:t>
        <a:bodyPr/>
        <a:lstStyle/>
        <a:p>
          <a:endParaRPr lang="en-US"/>
        </a:p>
      </dgm:t>
    </dgm:pt>
    <dgm:pt modelId="{91C4749E-D7FC-47FF-9E33-D2AA67712E1E}" type="sibTrans" cxnId="{5CD89CF8-BC3A-4263-8E71-19081A5F28E7}">
      <dgm:prSet/>
      <dgm:spPr/>
      <dgm:t>
        <a:bodyPr/>
        <a:lstStyle/>
        <a:p>
          <a:endParaRPr lang="en-US"/>
        </a:p>
      </dgm:t>
    </dgm:pt>
    <dgm:pt modelId="{37D962D6-AC47-4372-B4C3-7C08CBC23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SHAP  explanations cluster unlabeled data pool.</a:t>
          </a:r>
        </a:p>
      </dgm:t>
    </dgm:pt>
    <dgm:pt modelId="{E541C76D-67D0-4226-8483-35BC3ABE5AD7}" type="parTrans" cxnId="{82EB0AC9-5D3D-4CC2-8E5A-71EB07B098BE}">
      <dgm:prSet/>
      <dgm:spPr/>
      <dgm:t>
        <a:bodyPr/>
        <a:lstStyle/>
        <a:p>
          <a:endParaRPr lang="en-US"/>
        </a:p>
      </dgm:t>
    </dgm:pt>
    <dgm:pt modelId="{E490B510-F9FA-455A-8A9B-736C543203C4}" type="sibTrans" cxnId="{82EB0AC9-5D3D-4CC2-8E5A-71EB07B098BE}">
      <dgm:prSet/>
      <dgm:spPr/>
      <dgm:t>
        <a:bodyPr/>
        <a:lstStyle/>
        <a:p>
          <a:endParaRPr lang="en-US"/>
        </a:p>
      </dgm:t>
    </dgm:pt>
    <dgm:pt modelId="{2AC38136-0329-41FC-87D3-D6EA1CAA86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 the whole cluster to label.</a:t>
          </a:r>
        </a:p>
      </dgm:t>
    </dgm:pt>
    <dgm:pt modelId="{1CE59DC3-DDFB-4A87-96DC-75CA8B187179}" type="parTrans" cxnId="{B702E2E2-B168-4754-BEA9-70C2FC3081B7}">
      <dgm:prSet/>
      <dgm:spPr/>
      <dgm:t>
        <a:bodyPr/>
        <a:lstStyle/>
        <a:p>
          <a:endParaRPr lang="en-US"/>
        </a:p>
      </dgm:t>
    </dgm:pt>
    <dgm:pt modelId="{3DDD0860-2481-4F1C-A39F-28B9D662CA5B}" type="sibTrans" cxnId="{B702E2E2-B168-4754-BEA9-70C2FC3081B7}">
      <dgm:prSet/>
      <dgm:spPr/>
      <dgm:t>
        <a:bodyPr/>
        <a:lstStyle/>
        <a:p>
          <a:endParaRPr lang="en-US"/>
        </a:p>
      </dgm:t>
    </dgm:pt>
    <dgm:pt modelId="{7CEDB14B-5C85-4AD1-858F-FEE6AC38D1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Highlight top N  key features (Common explanations)</a:t>
          </a:r>
        </a:p>
      </dgm:t>
    </dgm:pt>
    <dgm:pt modelId="{8617311D-8BA5-4815-A05D-43C9FA5A32A4}" type="parTrans" cxnId="{8BCE71F1-BC71-4356-973E-F6ECED4ECF91}">
      <dgm:prSet/>
      <dgm:spPr/>
      <dgm:t>
        <a:bodyPr/>
        <a:lstStyle/>
        <a:p>
          <a:endParaRPr lang="en-US"/>
        </a:p>
      </dgm:t>
    </dgm:pt>
    <dgm:pt modelId="{BB756BE1-44D6-4C4C-A1B5-9CE1A7AA6D6E}" type="sibTrans" cxnId="{8BCE71F1-BC71-4356-973E-F6ECED4ECF91}">
      <dgm:prSet/>
      <dgm:spPr/>
      <dgm:t>
        <a:bodyPr/>
        <a:lstStyle/>
        <a:p>
          <a:endParaRPr lang="en-US"/>
        </a:p>
      </dgm:t>
    </dgm:pt>
    <dgm:pt modelId="{285A0248-CDE0-4948-93F1-FAD0F7B91343}" type="pres">
      <dgm:prSet presAssocID="{22B0474A-E2D3-49E1-8A2F-91DF68C1D3EC}" presName="root" presStyleCnt="0">
        <dgm:presLayoutVars>
          <dgm:dir/>
          <dgm:resizeHandles val="exact"/>
        </dgm:presLayoutVars>
      </dgm:prSet>
      <dgm:spPr/>
    </dgm:pt>
    <dgm:pt modelId="{D3B3F9E1-BEC4-405A-AA18-98104BE396AE}" type="pres">
      <dgm:prSet presAssocID="{0EFE0F31-21DB-4CC9-AC55-E28373E6CC2F}" presName="compNode" presStyleCnt="0"/>
      <dgm:spPr/>
    </dgm:pt>
    <dgm:pt modelId="{B59B382C-083E-488D-BFB7-2E86FB5D4D89}" type="pres">
      <dgm:prSet presAssocID="{0EFE0F31-21DB-4CC9-AC55-E28373E6CC2F}" presName="bgRect" presStyleLbl="bgShp" presStyleIdx="0" presStyleCnt="4"/>
      <dgm:spPr/>
    </dgm:pt>
    <dgm:pt modelId="{D669151A-EECC-4D5E-B873-EDB056820425}" type="pres">
      <dgm:prSet presAssocID="{0EFE0F31-21DB-4CC9-AC55-E28373E6CC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F1522A-41D2-4CAC-897C-CF51E30D706C}" type="pres">
      <dgm:prSet presAssocID="{0EFE0F31-21DB-4CC9-AC55-E28373E6CC2F}" presName="spaceRect" presStyleCnt="0"/>
      <dgm:spPr/>
    </dgm:pt>
    <dgm:pt modelId="{D30529A7-0479-4D09-A023-3E94276D88D7}" type="pres">
      <dgm:prSet presAssocID="{0EFE0F31-21DB-4CC9-AC55-E28373E6CC2F}" presName="parTx" presStyleLbl="revTx" presStyleIdx="0" presStyleCnt="4">
        <dgm:presLayoutVars>
          <dgm:chMax val="0"/>
          <dgm:chPref val="0"/>
        </dgm:presLayoutVars>
      </dgm:prSet>
      <dgm:spPr/>
    </dgm:pt>
    <dgm:pt modelId="{8D4FE0C7-60EA-4803-8974-7019C9F2E3BC}" type="pres">
      <dgm:prSet presAssocID="{91C4749E-D7FC-47FF-9E33-D2AA67712E1E}" presName="sibTrans" presStyleCnt="0"/>
      <dgm:spPr/>
    </dgm:pt>
    <dgm:pt modelId="{7A41B3B0-FFBD-4162-A4C1-B3651DD046C8}" type="pres">
      <dgm:prSet presAssocID="{37D962D6-AC47-4372-B4C3-7C08CBC23AAC}" presName="compNode" presStyleCnt="0"/>
      <dgm:spPr/>
    </dgm:pt>
    <dgm:pt modelId="{350215A5-5F01-4BC5-81A7-6ADD157E183F}" type="pres">
      <dgm:prSet presAssocID="{37D962D6-AC47-4372-B4C3-7C08CBC23AAC}" presName="bgRect" presStyleLbl="bgShp" presStyleIdx="1" presStyleCnt="4"/>
      <dgm:spPr/>
    </dgm:pt>
    <dgm:pt modelId="{0282F564-ABFE-4F79-8D36-04C85B5AE00B}" type="pres">
      <dgm:prSet presAssocID="{37D962D6-AC47-4372-B4C3-7C08CBC23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3C52C57-469F-4E9E-A2A4-FAA0F07AEE25}" type="pres">
      <dgm:prSet presAssocID="{37D962D6-AC47-4372-B4C3-7C08CBC23AAC}" presName="spaceRect" presStyleCnt="0"/>
      <dgm:spPr/>
    </dgm:pt>
    <dgm:pt modelId="{63E0C273-2F90-46D5-9AC9-F475E42BE89D}" type="pres">
      <dgm:prSet presAssocID="{37D962D6-AC47-4372-B4C3-7C08CBC23AAC}" presName="parTx" presStyleLbl="revTx" presStyleIdx="1" presStyleCnt="4">
        <dgm:presLayoutVars>
          <dgm:chMax val="0"/>
          <dgm:chPref val="0"/>
        </dgm:presLayoutVars>
      </dgm:prSet>
      <dgm:spPr/>
    </dgm:pt>
    <dgm:pt modelId="{0FC5CD0D-4B99-43D3-92D4-85379B057D16}" type="pres">
      <dgm:prSet presAssocID="{E490B510-F9FA-455A-8A9B-736C543203C4}" presName="sibTrans" presStyleCnt="0"/>
      <dgm:spPr/>
    </dgm:pt>
    <dgm:pt modelId="{1789BD8D-D1B6-48CC-AB18-F7F87DB88DA6}" type="pres">
      <dgm:prSet presAssocID="{2AC38136-0329-41FC-87D3-D6EA1CAA861E}" presName="compNode" presStyleCnt="0"/>
      <dgm:spPr/>
    </dgm:pt>
    <dgm:pt modelId="{565EFBCD-AE1D-43CE-8CCA-E1D9C4E3F8D8}" type="pres">
      <dgm:prSet presAssocID="{2AC38136-0329-41FC-87D3-D6EA1CAA861E}" presName="bgRect" presStyleLbl="bgShp" presStyleIdx="2" presStyleCnt="4"/>
      <dgm:spPr/>
    </dgm:pt>
    <dgm:pt modelId="{D19D2BD3-2FCC-45E9-9C55-A559F12DA0F8}" type="pres">
      <dgm:prSet presAssocID="{2AC38136-0329-41FC-87D3-D6EA1CAA86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C95E208-8A4C-4CFC-BFE3-22F2F9A056C6}" type="pres">
      <dgm:prSet presAssocID="{2AC38136-0329-41FC-87D3-D6EA1CAA861E}" presName="spaceRect" presStyleCnt="0"/>
      <dgm:spPr/>
    </dgm:pt>
    <dgm:pt modelId="{415859CD-8387-4194-8BBD-7C72EFE07865}" type="pres">
      <dgm:prSet presAssocID="{2AC38136-0329-41FC-87D3-D6EA1CAA861E}" presName="parTx" presStyleLbl="revTx" presStyleIdx="2" presStyleCnt="4">
        <dgm:presLayoutVars>
          <dgm:chMax val="0"/>
          <dgm:chPref val="0"/>
        </dgm:presLayoutVars>
      </dgm:prSet>
      <dgm:spPr/>
    </dgm:pt>
    <dgm:pt modelId="{EA5C65C9-D484-41C7-9E99-154D83C86047}" type="pres">
      <dgm:prSet presAssocID="{3DDD0860-2481-4F1C-A39F-28B9D662CA5B}" presName="sibTrans" presStyleCnt="0"/>
      <dgm:spPr/>
    </dgm:pt>
    <dgm:pt modelId="{F30B687B-ADAA-4DEE-9961-E934520A6893}" type="pres">
      <dgm:prSet presAssocID="{7CEDB14B-5C85-4AD1-858F-FEE6AC38D1D4}" presName="compNode" presStyleCnt="0"/>
      <dgm:spPr/>
    </dgm:pt>
    <dgm:pt modelId="{8742420F-68A3-41B6-BAE4-11BCB0AC3771}" type="pres">
      <dgm:prSet presAssocID="{7CEDB14B-5C85-4AD1-858F-FEE6AC38D1D4}" presName="bgRect" presStyleLbl="bgShp" presStyleIdx="3" presStyleCnt="4"/>
      <dgm:spPr/>
    </dgm:pt>
    <dgm:pt modelId="{E7A1DDC8-897F-49D2-B222-9101CA307830}" type="pres">
      <dgm:prSet presAssocID="{7CEDB14B-5C85-4AD1-858F-FEE6AC38D1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D154BA3-F794-4548-865F-F13204D0F8AF}" type="pres">
      <dgm:prSet presAssocID="{7CEDB14B-5C85-4AD1-858F-FEE6AC38D1D4}" presName="spaceRect" presStyleCnt="0"/>
      <dgm:spPr/>
    </dgm:pt>
    <dgm:pt modelId="{88A3C09D-69F3-42EE-89E2-2D156318C1EB}" type="pres">
      <dgm:prSet presAssocID="{7CEDB14B-5C85-4AD1-858F-FEE6AC38D1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760609-D64E-4E73-9A85-A482CC375770}" type="presOf" srcId="{22B0474A-E2D3-49E1-8A2F-91DF68C1D3EC}" destId="{285A0248-CDE0-4948-93F1-FAD0F7B91343}" srcOrd="0" destOrd="0" presId="urn:microsoft.com/office/officeart/2018/2/layout/IconVerticalSolidList"/>
    <dgm:cxn modelId="{17661843-38C2-4DA0-9A06-3B582326F978}" type="presOf" srcId="{37D962D6-AC47-4372-B4C3-7C08CBC23AAC}" destId="{63E0C273-2F90-46D5-9AC9-F475E42BE89D}" srcOrd="0" destOrd="0" presId="urn:microsoft.com/office/officeart/2018/2/layout/IconVerticalSolidList"/>
    <dgm:cxn modelId="{6237F449-39B1-40A1-B6A9-DF3CCA633B4B}" type="presOf" srcId="{7CEDB14B-5C85-4AD1-858F-FEE6AC38D1D4}" destId="{88A3C09D-69F3-42EE-89E2-2D156318C1EB}" srcOrd="0" destOrd="0" presId="urn:microsoft.com/office/officeart/2018/2/layout/IconVerticalSolidList"/>
    <dgm:cxn modelId="{22798CAE-FDDA-4361-BA07-80106C7B4BA2}" type="presOf" srcId="{2AC38136-0329-41FC-87D3-D6EA1CAA861E}" destId="{415859CD-8387-4194-8BBD-7C72EFE07865}" srcOrd="0" destOrd="0" presId="urn:microsoft.com/office/officeart/2018/2/layout/IconVerticalSolidList"/>
    <dgm:cxn modelId="{82EB0AC9-5D3D-4CC2-8E5A-71EB07B098BE}" srcId="{22B0474A-E2D3-49E1-8A2F-91DF68C1D3EC}" destId="{37D962D6-AC47-4372-B4C3-7C08CBC23AAC}" srcOrd="1" destOrd="0" parTransId="{E541C76D-67D0-4226-8483-35BC3ABE5AD7}" sibTransId="{E490B510-F9FA-455A-8A9B-736C543203C4}"/>
    <dgm:cxn modelId="{598E01D7-7182-4F02-99D0-30BE93035171}" type="presOf" srcId="{0EFE0F31-21DB-4CC9-AC55-E28373E6CC2F}" destId="{D30529A7-0479-4D09-A023-3E94276D88D7}" srcOrd="0" destOrd="0" presId="urn:microsoft.com/office/officeart/2018/2/layout/IconVerticalSolidList"/>
    <dgm:cxn modelId="{B702E2E2-B168-4754-BEA9-70C2FC3081B7}" srcId="{22B0474A-E2D3-49E1-8A2F-91DF68C1D3EC}" destId="{2AC38136-0329-41FC-87D3-D6EA1CAA861E}" srcOrd="2" destOrd="0" parTransId="{1CE59DC3-DDFB-4A87-96DC-75CA8B187179}" sibTransId="{3DDD0860-2481-4F1C-A39F-28B9D662CA5B}"/>
    <dgm:cxn modelId="{8BCE71F1-BC71-4356-973E-F6ECED4ECF91}" srcId="{22B0474A-E2D3-49E1-8A2F-91DF68C1D3EC}" destId="{7CEDB14B-5C85-4AD1-858F-FEE6AC38D1D4}" srcOrd="3" destOrd="0" parTransId="{8617311D-8BA5-4815-A05D-43C9FA5A32A4}" sibTransId="{BB756BE1-44D6-4C4C-A1B5-9CE1A7AA6D6E}"/>
    <dgm:cxn modelId="{5CD89CF8-BC3A-4263-8E71-19081A5F28E7}" srcId="{22B0474A-E2D3-49E1-8A2F-91DF68C1D3EC}" destId="{0EFE0F31-21DB-4CC9-AC55-E28373E6CC2F}" srcOrd="0" destOrd="0" parTransId="{201DFDD0-133C-4EDE-8F8A-EF4BC406EC50}" sibTransId="{91C4749E-D7FC-47FF-9E33-D2AA67712E1E}"/>
    <dgm:cxn modelId="{16489D02-461F-4EAB-9E6A-70494E314262}" type="presParOf" srcId="{285A0248-CDE0-4948-93F1-FAD0F7B91343}" destId="{D3B3F9E1-BEC4-405A-AA18-98104BE396AE}" srcOrd="0" destOrd="0" presId="urn:microsoft.com/office/officeart/2018/2/layout/IconVerticalSolidList"/>
    <dgm:cxn modelId="{A365E484-4395-4C0B-9AEE-565F63A9734F}" type="presParOf" srcId="{D3B3F9E1-BEC4-405A-AA18-98104BE396AE}" destId="{B59B382C-083E-488D-BFB7-2E86FB5D4D89}" srcOrd="0" destOrd="0" presId="urn:microsoft.com/office/officeart/2018/2/layout/IconVerticalSolidList"/>
    <dgm:cxn modelId="{6E4B1EC2-1646-4131-AD95-9841D05D605B}" type="presParOf" srcId="{D3B3F9E1-BEC4-405A-AA18-98104BE396AE}" destId="{D669151A-EECC-4D5E-B873-EDB056820425}" srcOrd="1" destOrd="0" presId="urn:microsoft.com/office/officeart/2018/2/layout/IconVerticalSolidList"/>
    <dgm:cxn modelId="{7BB49E65-DA18-455E-BF52-FEC19D4D6FE7}" type="presParOf" srcId="{D3B3F9E1-BEC4-405A-AA18-98104BE396AE}" destId="{CEF1522A-41D2-4CAC-897C-CF51E30D706C}" srcOrd="2" destOrd="0" presId="urn:microsoft.com/office/officeart/2018/2/layout/IconVerticalSolidList"/>
    <dgm:cxn modelId="{A642470D-AA87-430B-AAAC-BC8D7D191617}" type="presParOf" srcId="{D3B3F9E1-BEC4-405A-AA18-98104BE396AE}" destId="{D30529A7-0479-4D09-A023-3E94276D88D7}" srcOrd="3" destOrd="0" presId="urn:microsoft.com/office/officeart/2018/2/layout/IconVerticalSolidList"/>
    <dgm:cxn modelId="{7029E2E2-8C2D-4BD7-8ECC-8EAA60C78EB8}" type="presParOf" srcId="{285A0248-CDE0-4948-93F1-FAD0F7B91343}" destId="{8D4FE0C7-60EA-4803-8974-7019C9F2E3BC}" srcOrd="1" destOrd="0" presId="urn:microsoft.com/office/officeart/2018/2/layout/IconVerticalSolidList"/>
    <dgm:cxn modelId="{ED3BFD4E-FD63-4FE8-857B-7BC13076D7DD}" type="presParOf" srcId="{285A0248-CDE0-4948-93F1-FAD0F7B91343}" destId="{7A41B3B0-FFBD-4162-A4C1-B3651DD046C8}" srcOrd="2" destOrd="0" presId="urn:microsoft.com/office/officeart/2018/2/layout/IconVerticalSolidList"/>
    <dgm:cxn modelId="{0E140369-DB48-4E23-926D-F40015F71096}" type="presParOf" srcId="{7A41B3B0-FFBD-4162-A4C1-B3651DD046C8}" destId="{350215A5-5F01-4BC5-81A7-6ADD157E183F}" srcOrd="0" destOrd="0" presId="urn:microsoft.com/office/officeart/2018/2/layout/IconVerticalSolidList"/>
    <dgm:cxn modelId="{DD071059-67BB-48AA-8C16-FB849FD0531C}" type="presParOf" srcId="{7A41B3B0-FFBD-4162-A4C1-B3651DD046C8}" destId="{0282F564-ABFE-4F79-8D36-04C85B5AE00B}" srcOrd="1" destOrd="0" presId="urn:microsoft.com/office/officeart/2018/2/layout/IconVerticalSolidList"/>
    <dgm:cxn modelId="{E49ABACB-8ECE-4BD7-BD42-841348F1C9FD}" type="presParOf" srcId="{7A41B3B0-FFBD-4162-A4C1-B3651DD046C8}" destId="{D3C52C57-469F-4E9E-A2A4-FAA0F07AEE25}" srcOrd="2" destOrd="0" presId="urn:microsoft.com/office/officeart/2018/2/layout/IconVerticalSolidList"/>
    <dgm:cxn modelId="{06C80206-6F05-45C9-BD3F-0732696BFCC4}" type="presParOf" srcId="{7A41B3B0-FFBD-4162-A4C1-B3651DD046C8}" destId="{63E0C273-2F90-46D5-9AC9-F475E42BE89D}" srcOrd="3" destOrd="0" presId="urn:microsoft.com/office/officeart/2018/2/layout/IconVerticalSolidList"/>
    <dgm:cxn modelId="{0EFFB4F4-5FCD-459B-8866-0ABC80B2CBCF}" type="presParOf" srcId="{285A0248-CDE0-4948-93F1-FAD0F7B91343}" destId="{0FC5CD0D-4B99-43D3-92D4-85379B057D16}" srcOrd="3" destOrd="0" presId="urn:microsoft.com/office/officeart/2018/2/layout/IconVerticalSolidList"/>
    <dgm:cxn modelId="{5400DADE-13C3-44F5-93AC-49B2C402E0C3}" type="presParOf" srcId="{285A0248-CDE0-4948-93F1-FAD0F7B91343}" destId="{1789BD8D-D1B6-48CC-AB18-F7F87DB88DA6}" srcOrd="4" destOrd="0" presId="urn:microsoft.com/office/officeart/2018/2/layout/IconVerticalSolidList"/>
    <dgm:cxn modelId="{636A5214-17B0-4FC3-9EBB-4859787D4C80}" type="presParOf" srcId="{1789BD8D-D1B6-48CC-AB18-F7F87DB88DA6}" destId="{565EFBCD-AE1D-43CE-8CCA-E1D9C4E3F8D8}" srcOrd="0" destOrd="0" presId="urn:microsoft.com/office/officeart/2018/2/layout/IconVerticalSolidList"/>
    <dgm:cxn modelId="{2AA101C2-4F88-46E4-AD64-1C6CC98E51DE}" type="presParOf" srcId="{1789BD8D-D1B6-48CC-AB18-F7F87DB88DA6}" destId="{D19D2BD3-2FCC-45E9-9C55-A559F12DA0F8}" srcOrd="1" destOrd="0" presId="urn:microsoft.com/office/officeart/2018/2/layout/IconVerticalSolidList"/>
    <dgm:cxn modelId="{EC51DD5E-5F35-43C1-B816-4356DEE0068A}" type="presParOf" srcId="{1789BD8D-D1B6-48CC-AB18-F7F87DB88DA6}" destId="{AC95E208-8A4C-4CFC-BFE3-22F2F9A056C6}" srcOrd="2" destOrd="0" presId="urn:microsoft.com/office/officeart/2018/2/layout/IconVerticalSolidList"/>
    <dgm:cxn modelId="{E6FC2F67-9F00-454D-918A-680701B03B55}" type="presParOf" srcId="{1789BD8D-D1B6-48CC-AB18-F7F87DB88DA6}" destId="{415859CD-8387-4194-8BBD-7C72EFE07865}" srcOrd="3" destOrd="0" presId="urn:microsoft.com/office/officeart/2018/2/layout/IconVerticalSolidList"/>
    <dgm:cxn modelId="{B0A3F880-6B1F-4A56-ACD0-C31C667FD890}" type="presParOf" srcId="{285A0248-CDE0-4948-93F1-FAD0F7B91343}" destId="{EA5C65C9-D484-41C7-9E99-154D83C86047}" srcOrd="5" destOrd="0" presId="urn:microsoft.com/office/officeart/2018/2/layout/IconVerticalSolidList"/>
    <dgm:cxn modelId="{9EA353DB-350D-4C11-ACEF-BE38B80BEF12}" type="presParOf" srcId="{285A0248-CDE0-4948-93F1-FAD0F7B91343}" destId="{F30B687B-ADAA-4DEE-9961-E934520A6893}" srcOrd="6" destOrd="0" presId="urn:microsoft.com/office/officeart/2018/2/layout/IconVerticalSolidList"/>
    <dgm:cxn modelId="{9860A576-CD64-490E-AF8B-320BD9022B75}" type="presParOf" srcId="{F30B687B-ADAA-4DEE-9961-E934520A6893}" destId="{8742420F-68A3-41B6-BAE4-11BCB0AC3771}" srcOrd="0" destOrd="0" presId="urn:microsoft.com/office/officeart/2018/2/layout/IconVerticalSolidList"/>
    <dgm:cxn modelId="{2B7D26E2-28EC-4ADF-B922-80BF14B9822E}" type="presParOf" srcId="{F30B687B-ADAA-4DEE-9961-E934520A6893}" destId="{E7A1DDC8-897F-49D2-B222-9101CA307830}" srcOrd="1" destOrd="0" presId="urn:microsoft.com/office/officeart/2018/2/layout/IconVerticalSolidList"/>
    <dgm:cxn modelId="{814A4DBB-B01E-4F8B-A1A8-66FCC01091CF}" type="presParOf" srcId="{F30B687B-ADAA-4DEE-9961-E934520A6893}" destId="{DD154BA3-F794-4548-865F-F13204D0F8AF}" srcOrd="2" destOrd="0" presId="urn:microsoft.com/office/officeart/2018/2/layout/IconVerticalSolidList"/>
    <dgm:cxn modelId="{B35AF363-FC51-44F6-9FF6-F0E3F27A7B7A}" type="presParOf" srcId="{F30B687B-ADAA-4DEE-9961-E934520A6893}" destId="{88A3C09D-69F3-42EE-89E2-2D156318C1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3AEEB-29B1-40BA-8D7F-4CFB8A27132E}">
      <dsp:nvSpPr>
        <dsp:cNvPr id="0" name=""/>
        <dsp:cNvSpPr/>
      </dsp:nvSpPr>
      <dsp:spPr>
        <a:xfrm>
          <a:off x="0" y="628136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3720C-C21B-47BF-8377-34F0B1B1FE54}">
      <dsp:nvSpPr>
        <dsp:cNvPr id="0" name=""/>
        <dsp:cNvSpPr/>
      </dsp:nvSpPr>
      <dsp:spPr>
        <a:xfrm>
          <a:off x="350789" y="889054"/>
          <a:ext cx="637799" cy="6377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4108-7CDA-457C-A0A0-593AA489A47A}">
      <dsp:nvSpPr>
        <dsp:cNvPr id="0" name=""/>
        <dsp:cNvSpPr/>
      </dsp:nvSpPr>
      <dsp:spPr>
        <a:xfrm>
          <a:off x="1339379" y="628136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AL strategies: Visualizing active learning strategies – Insight into AL algorithm - data scientists, researchers and in some cases- experts</a:t>
          </a:r>
        </a:p>
      </dsp:txBody>
      <dsp:txXfrm>
        <a:off x="1339379" y="628136"/>
        <a:ext cx="4264757" cy="1159635"/>
      </dsp:txXfrm>
    </dsp:sp>
    <dsp:sp modelId="{DEE292FB-9FF3-482B-A351-7E0B1E5ED9CD}">
      <dsp:nvSpPr>
        <dsp:cNvPr id="0" name=""/>
        <dsp:cNvSpPr/>
      </dsp:nvSpPr>
      <dsp:spPr>
        <a:xfrm>
          <a:off x="0" y="2077680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B06D-5AAE-483E-9DC2-6D6BCCB32595}">
      <dsp:nvSpPr>
        <dsp:cNvPr id="0" name=""/>
        <dsp:cNvSpPr/>
      </dsp:nvSpPr>
      <dsp:spPr>
        <a:xfrm>
          <a:off x="350789" y="2338599"/>
          <a:ext cx="637799" cy="6377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5DA46-A044-4A07-8E84-3FC523332C01}">
      <dsp:nvSpPr>
        <dsp:cNvPr id="0" name=""/>
        <dsp:cNvSpPr/>
      </dsp:nvSpPr>
      <dsp:spPr>
        <a:xfrm>
          <a:off x="1339379" y="2077680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Speed up annotation process: (</a:t>
          </a:r>
          <a:r>
            <a:rPr lang="en-US" sz="1400" kern="1200"/>
            <a:t>guided annotation)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Generating queries that are more transparent and easier to analyze and annotate</a:t>
          </a:r>
        </a:p>
      </dsp:txBody>
      <dsp:txXfrm>
        <a:off x="1339379" y="2077680"/>
        <a:ext cx="4264757" cy="115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B382C-083E-488D-BFB7-2E86FB5D4D89}">
      <dsp:nvSpPr>
        <dsp:cNvPr id="0" name=""/>
        <dsp:cNvSpPr/>
      </dsp:nvSpPr>
      <dsp:spPr>
        <a:xfrm>
          <a:off x="0" y="2125"/>
          <a:ext cx="6582555" cy="10773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9151A-EECC-4D5E-B873-EDB056820425}">
      <dsp:nvSpPr>
        <dsp:cNvPr id="0" name=""/>
        <dsp:cNvSpPr/>
      </dsp:nvSpPr>
      <dsp:spPr>
        <a:xfrm>
          <a:off x="325906" y="244535"/>
          <a:ext cx="592558" cy="592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529A7-0479-4D09-A023-3E94276D88D7}">
      <dsp:nvSpPr>
        <dsp:cNvPr id="0" name=""/>
        <dsp:cNvSpPr/>
      </dsp:nvSpPr>
      <dsp:spPr>
        <a:xfrm>
          <a:off x="1244371" y="2125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 a model based on a small amount of available data (say 50% of the dataset)</a:t>
          </a:r>
        </a:p>
      </dsp:txBody>
      <dsp:txXfrm>
        <a:off x="1244371" y="2125"/>
        <a:ext cx="5338183" cy="1077378"/>
      </dsp:txXfrm>
    </dsp:sp>
    <dsp:sp modelId="{350215A5-5F01-4BC5-81A7-6ADD157E183F}">
      <dsp:nvSpPr>
        <dsp:cNvPr id="0" name=""/>
        <dsp:cNvSpPr/>
      </dsp:nvSpPr>
      <dsp:spPr>
        <a:xfrm>
          <a:off x="0" y="1348848"/>
          <a:ext cx="6582555" cy="10773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2F564-ABFE-4F79-8D36-04C85B5AE00B}">
      <dsp:nvSpPr>
        <dsp:cNvPr id="0" name=""/>
        <dsp:cNvSpPr/>
      </dsp:nvSpPr>
      <dsp:spPr>
        <a:xfrm>
          <a:off x="325906" y="1591258"/>
          <a:ext cx="592558" cy="592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0C273-2F90-46D5-9AC9-F475E42BE89D}">
      <dsp:nvSpPr>
        <dsp:cNvPr id="0" name=""/>
        <dsp:cNvSpPr/>
      </dsp:nvSpPr>
      <dsp:spPr>
        <a:xfrm>
          <a:off x="1244371" y="1348848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SHAP  explanations cluster unlabeled data pool.</a:t>
          </a:r>
        </a:p>
      </dsp:txBody>
      <dsp:txXfrm>
        <a:off x="1244371" y="1348848"/>
        <a:ext cx="5338183" cy="1077378"/>
      </dsp:txXfrm>
    </dsp:sp>
    <dsp:sp modelId="{565EFBCD-AE1D-43CE-8CCA-E1D9C4E3F8D8}">
      <dsp:nvSpPr>
        <dsp:cNvPr id="0" name=""/>
        <dsp:cNvSpPr/>
      </dsp:nvSpPr>
      <dsp:spPr>
        <a:xfrm>
          <a:off x="0" y="2695571"/>
          <a:ext cx="6582555" cy="10773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D2BD3-2FCC-45E9-9C55-A559F12DA0F8}">
      <dsp:nvSpPr>
        <dsp:cNvPr id="0" name=""/>
        <dsp:cNvSpPr/>
      </dsp:nvSpPr>
      <dsp:spPr>
        <a:xfrm>
          <a:off x="325906" y="2937981"/>
          <a:ext cx="592558" cy="592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859CD-8387-4194-8BBD-7C72EFE07865}">
      <dsp:nvSpPr>
        <dsp:cNvPr id="0" name=""/>
        <dsp:cNvSpPr/>
      </dsp:nvSpPr>
      <dsp:spPr>
        <a:xfrm>
          <a:off x="1244371" y="2695571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Provide the whole cluster to label.</a:t>
          </a:r>
        </a:p>
      </dsp:txBody>
      <dsp:txXfrm>
        <a:off x="1244371" y="2695571"/>
        <a:ext cx="5338183" cy="1077378"/>
      </dsp:txXfrm>
    </dsp:sp>
    <dsp:sp modelId="{8742420F-68A3-41B6-BAE4-11BCB0AC3771}">
      <dsp:nvSpPr>
        <dsp:cNvPr id="0" name=""/>
        <dsp:cNvSpPr/>
      </dsp:nvSpPr>
      <dsp:spPr>
        <a:xfrm>
          <a:off x="0" y="4042294"/>
          <a:ext cx="6582555" cy="10773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1DDC8-897F-49D2-B222-9101CA307830}">
      <dsp:nvSpPr>
        <dsp:cNvPr id="0" name=""/>
        <dsp:cNvSpPr/>
      </dsp:nvSpPr>
      <dsp:spPr>
        <a:xfrm>
          <a:off x="325906" y="4284704"/>
          <a:ext cx="592558" cy="592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3C09D-69F3-42EE-89E2-2D156318C1EB}">
      <dsp:nvSpPr>
        <dsp:cNvPr id="0" name=""/>
        <dsp:cNvSpPr/>
      </dsp:nvSpPr>
      <dsp:spPr>
        <a:xfrm>
          <a:off x="1244371" y="4042294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Highlight top N  key features (Common explanations)</a:t>
          </a:r>
        </a:p>
      </dsp:txBody>
      <dsp:txXfrm>
        <a:off x="1244371" y="4042294"/>
        <a:ext cx="5338183" cy="1077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BFB9-8807-4F61-9321-71CDB779240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21B1-26E9-41FA-93A0-554496EC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9832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075" y="2190770"/>
            <a:ext cx="3635926" cy="2362719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Accelerating active learning with </a:t>
            </a:r>
            <a:r>
              <a:rPr lang="en-US" sz="4400" dirty="0" err="1">
                <a:solidFill>
                  <a:schemeClr val="tx1"/>
                </a:solidFill>
              </a:rPr>
              <a:t>explainability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Sahithya Ravi</a:t>
            </a:r>
          </a:p>
          <a:p>
            <a:endParaRPr lang="en-US" dirty="0"/>
          </a:p>
          <a:p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C7C-E4DA-44E0-98BD-C7308B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E727-2E19-4385-BA3C-5EA7F557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31"/>
            <a:ext cx="10058400" cy="3853861"/>
          </a:xfrm>
        </p:spPr>
        <p:txBody>
          <a:bodyPr/>
          <a:lstStyle/>
          <a:p>
            <a:pPr marL="749808" lvl="1" indent="-457200"/>
            <a:r>
              <a:rPr lang="en-US" dirty="0"/>
              <a:t>We generated SHAP clusters based on different models &amp; datasets: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B226E5-008E-4856-9F42-BF9F510A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04097"/>
              </p:ext>
            </p:extLst>
          </p:nvPr>
        </p:nvGraphicFramePr>
        <p:xfrm>
          <a:off x="1533128" y="2418665"/>
          <a:ext cx="9906397" cy="385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599">
                  <a:extLst>
                    <a:ext uri="{9D8B030D-6E8A-4147-A177-3AD203B41FA5}">
                      <a16:colId xmlns:a16="http://schemas.microsoft.com/office/drawing/2014/main" val="151613483"/>
                    </a:ext>
                  </a:extLst>
                </a:gridCol>
                <a:gridCol w="2476599">
                  <a:extLst>
                    <a:ext uri="{9D8B030D-6E8A-4147-A177-3AD203B41FA5}">
                      <a16:colId xmlns:a16="http://schemas.microsoft.com/office/drawing/2014/main" val="2824997243"/>
                    </a:ext>
                  </a:extLst>
                </a:gridCol>
                <a:gridCol w="788393">
                  <a:extLst>
                    <a:ext uri="{9D8B030D-6E8A-4147-A177-3AD203B41FA5}">
                      <a16:colId xmlns:a16="http://schemas.microsoft.com/office/drawing/2014/main" val="3852575614"/>
                    </a:ext>
                  </a:extLst>
                </a:gridCol>
                <a:gridCol w="4164806">
                  <a:extLst>
                    <a:ext uri="{9D8B030D-6E8A-4147-A177-3AD203B41FA5}">
                      <a16:colId xmlns:a16="http://schemas.microsoft.com/office/drawing/2014/main" val="664215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Davidson hate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8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 food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 customer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9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CIFAR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60000 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Covid x-rays, 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951, 8000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VGG-19, </a:t>
                      </a:r>
                      <a:r>
                        <a:rPr lang="en-US" dirty="0" err="1"/>
                        <a:t>Densenet</a:t>
                      </a:r>
                      <a:r>
                        <a:rPr lang="en-US" dirty="0"/>
                        <a:t>, Resnet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42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B-8756-4A69-9FED-CCCA2D3A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explanations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738B7-4820-4C0E-84D7-58FED3C6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Global summary of features for Hate-speech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1CC4C2-C754-41D1-8058-8D87C01A6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488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Explanation of a single instance for hate-speech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6D336B-F5A4-4ADC-8235-AD5D17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441710"/>
            <a:ext cx="3892226" cy="4046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D9008-C532-4BC3-9DC9-456B2934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41" y="2993375"/>
            <a:ext cx="6711853" cy="87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E91FB0-F81E-446B-B14B-D68E881BEAA1}"/>
              </a:ext>
            </a:extLst>
          </p:cNvPr>
          <p:cNvSpPr txBox="1"/>
          <p:nvPr/>
        </p:nvSpPr>
        <p:spPr>
          <a:xfrm>
            <a:off x="6729274" y="3776500"/>
            <a:ext cx="482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niggas wear wigs more than bitches these days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prediction:  HATE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True label : HATE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7750E-67B2-42CC-9828-485C216AABD1}"/>
              </a:ext>
            </a:extLst>
          </p:cNvPr>
          <p:cNvSpPr/>
          <p:nvPr/>
        </p:nvSpPr>
        <p:spPr>
          <a:xfrm>
            <a:off x="4784387" y="4828710"/>
            <a:ext cx="1451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Each point on the summary plot is a Shapley value for a feature and an instance. The color represents the value of the feature from low to high.</a:t>
            </a:r>
          </a:p>
        </p:txBody>
      </p:sp>
    </p:spTree>
    <p:extLst>
      <p:ext uri="{BB962C8B-B14F-4D97-AF65-F5344CB8AC3E}">
        <p14:creationId xmlns:p14="http://schemas.microsoft.com/office/powerpoint/2010/main" val="292912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5D7E6-3DA5-4CB1-B2EA-BE24C678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Clustering 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613-C981-4F7B-B415-6C296164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We cluster instances based on model explanations (shapely values).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Instances within the cluster have common explanations and key contributors to prediction.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For example take a look at these clusters from sentiment analysis</a:t>
            </a:r>
          </a:p>
        </p:txBody>
      </p:sp>
      <p:pic>
        <p:nvPicPr>
          <p:cNvPr id="4" name="clusters">
            <a:hlinkClick r:id="" action="ppaction://media"/>
            <a:extLst>
              <a:ext uri="{FF2B5EF4-FFF2-40B4-BE49-F238E27FC236}">
                <a16:creationId xmlns:a16="http://schemas.microsoft.com/office/drawing/2014/main" id="{71FD78DD-B4D8-490A-B3F8-ADB6798176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935" y="1065644"/>
            <a:ext cx="8206127" cy="4923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C48C-CB17-4AB0-9CD6-9B139F0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Cluster size and homogeneity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8304-E976-4384-B4DA-37DBDD3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We want to improve homogeneity as long as cluster size is not too large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Number of instances per cluster a domain expert can effectively handle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Fig. shows homogeneity and completeness for clustering 500 instances from hate-speech analysis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500 – 25 clusters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A645A5-5BD3-4843-9DC1-7A8CEEC5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66" y="2115128"/>
            <a:ext cx="5285714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Prototype guided annotation framework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2" name="Content Placeholder 8">
            <a:extLst>
              <a:ext uri="{FF2B5EF4-FFF2-40B4-BE49-F238E27FC236}">
                <a16:creationId xmlns:a16="http://schemas.microsoft.com/office/drawing/2014/main" id="{D0A59511-DB8E-46C9-9C14-FE5A27DB65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2954743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5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208F3-90A5-4924-88B4-F000380DA9BF}"/>
              </a:ext>
            </a:extLst>
          </p:cNvPr>
          <p:cNvSpPr txBox="1"/>
          <p:nvPr/>
        </p:nvSpPr>
        <p:spPr>
          <a:xfrm>
            <a:off x="2575853" y="334703"/>
            <a:ext cx="643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demo of faster annotation by guiding the expert</a:t>
            </a:r>
          </a:p>
        </p:txBody>
      </p:sp>
      <p:pic>
        <p:nvPicPr>
          <p:cNvPr id="13" name="guided">
            <a:hlinkClick r:id="" action="ppaction://media"/>
            <a:extLst>
              <a:ext uri="{FF2B5EF4-FFF2-40B4-BE49-F238E27FC236}">
                <a16:creationId xmlns:a16="http://schemas.microsoft.com/office/drawing/2014/main" id="{D77033C9-6484-4F0B-89DB-498FA8D49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1AD-DB1D-4CAC-9E1A-BAD91BF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982E-760B-42F3-AE32-4ABB883C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16" y="2108201"/>
            <a:ext cx="10024464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Initial experiments with guided approach : results in a </a:t>
            </a:r>
            <a:r>
              <a:rPr lang="en-US" b="1" dirty="0"/>
              <a:t>3x improvement </a:t>
            </a:r>
            <a:r>
              <a:rPr lang="en-US" dirty="0"/>
              <a:t>in annotation speed when compared to individual labelling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Continue experiments with different individuals and datasets, monitor accuracy of labels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Introduce a quantified notion of uncertainty, the idea that an algorithm may be less certain about its decisions on some data clusters than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Exploring </a:t>
            </a:r>
            <a:r>
              <a:rPr lang="en-US" b="1" dirty="0" err="1"/>
              <a:t>uncertainity</a:t>
            </a:r>
            <a:r>
              <a:rPr lang="en-US" b="1" dirty="0"/>
              <a:t> with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How can we estimate </a:t>
            </a:r>
            <a:r>
              <a:rPr lang="en-US" dirty="0" err="1"/>
              <a:t>uncertainity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How is the confidence of the model related to clusters based on model explanations?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Can we rank the explainable clusters or batches based on </a:t>
            </a:r>
            <a:r>
              <a:rPr lang="en-US" dirty="0" err="1"/>
              <a:t>uncertainity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Can we cluster the most uncertain data points and still achieve </a:t>
            </a:r>
            <a:r>
              <a:rPr lang="en-US" dirty="0" err="1"/>
              <a:t>explainability</a:t>
            </a:r>
            <a:r>
              <a:rPr lang="en-US" dirty="0"/>
              <a:t>?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1FE3-A95E-4419-9F70-B336C811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https://towardsdatascience.com/shap-explained-the-way-i-wish-someone-explained-it-to-me-ab81cc69ef30</a:t>
            </a:r>
          </a:p>
        </p:txBody>
      </p:sp>
    </p:spTree>
    <p:extLst>
      <p:ext uri="{BB962C8B-B14F-4D97-AF65-F5344CB8AC3E}">
        <p14:creationId xmlns:p14="http://schemas.microsoft.com/office/powerpoint/2010/main" val="28969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in AL research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6CDCA-1E72-41FE-86DE-4499D43C2B17}"/>
              </a:ext>
            </a:extLst>
          </p:cNvPr>
          <p:cNvSpPr txBox="1"/>
          <p:nvPr/>
        </p:nvSpPr>
        <p:spPr>
          <a:xfrm>
            <a:off x="6219825" y="2213836"/>
            <a:ext cx="5362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 – researched to improve labelling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Interactive ML – but little work focusing on expert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Algorithm centric - </a:t>
            </a:r>
            <a:r>
              <a:rPr lang="en-US" b="1" dirty="0"/>
              <a:t>simulates an 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Not much attention to the needs of the annotators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b="1" dirty="0"/>
              <a:t>transparency,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13" name="Google Shape;129;p28">
            <a:extLst>
              <a:ext uri="{FF2B5EF4-FFF2-40B4-BE49-F238E27FC236}">
                <a16:creationId xmlns:a16="http://schemas.microsoft.com/office/drawing/2014/main" id="{05FCF457-0112-4F97-8F96-1C70CBA85F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1000" y="2558416"/>
            <a:ext cx="425590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30;p28">
            <a:extLst>
              <a:ext uri="{FF2B5EF4-FFF2-40B4-BE49-F238E27FC236}">
                <a16:creationId xmlns:a16="http://schemas.microsoft.com/office/drawing/2014/main" id="{DA496F2B-E896-4CC8-8CFF-BAE01898BE3A}"/>
              </a:ext>
            </a:extLst>
          </p:cNvPr>
          <p:cNvCxnSpPr>
            <a:cxnSpLocks/>
          </p:cNvCxnSpPr>
          <p:nvPr/>
        </p:nvCxnSpPr>
        <p:spPr>
          <a:xfrm>
            <a:off x="2629162" y="3644997"/>
            <a:ext cx="1412701" cy="143116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31;p28">
            <a:extLst>
              <a:ext uri="{FF2B5EF4-FFF2-40B4-BE49-F238E27FC236}">
                <a16:creationId xmlns:a16="http://schemas.microsoft.com/office/drawing/2014/main" id="{F29B1D75-6A1D-435D-8BF9-0EA673878DCC}"/>
              </a:ext>
            </a:extLst>
          </p:cNvPr>
          <p:cNvCxnSpPr>
            <a:cxnSpLocks/>
          </p:cNvCxnSpPr>
          <p:nvPr/>
        </p:nvCxnSpPr>
        <p:spPr>
          <a:xfrm flipV="1">
            <a:off x="2743200" y="3608697"/>
            <a:ext cx="1298663" cy="15119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817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 framework</a:t>
            </a:r>
            <a:endParaRPr lang="en-US" dirty="0"/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C94EE666-890E-4418-B223-AFD14D36D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026397"/>
              </p:ext>
            </p:extLst>
          </p:nvPr>
        </p:nvGraphicFramePr>
        <p:xfrm>
          <a:off x="5953125" y="1998482"/>
          <a:ext cx="5604137" cy="386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BB67F-709E-4C3A-9EA8-09B889810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2276278"/>
            <a:ext cx="4589354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5B321-2DE0-4887-9C21-F31E6253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1: Active learning exploration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724E24-53A4-4338-A7BF-0D2C350B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/>
              <a:t>Prototype tool </a:t>
            </a:r>
            <a:r>
              <a:rPr lang="en-US" dirty="0"/>
              <a:t>to perform BMAL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Uncertainty maps, cluster visualization and uncertainty changes over different batches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Model results are shown after each batch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Supports 3 BMAL algorithms: 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ranked batch mode – top N uncertain examples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uncertain – most uncertain point of the cluster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closest – closest point to the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Telescope">
            <a:extLst>
              <a:ext uri="{FF2B5EF4-FFF2-40B4-BE49-F238E27FC236}">
                <a16:creationId xmlns:a16="http://schemas.microsoft.com/office/drawing/2014/main" id="{8DC8D751-0CE6-455D-81EA-C469F4EC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666AF39-582A-4D26-BD92-836E72724B06}"/>
              </a:ext>
            </a:extLst>
          </p:cNvPr>
          <p:cNvSpPr txBox="1">
            <a:spLocks/>
          </p:cNvSpPr>
          <p:nvPr/>
        </p:nvSpPr>
        <p:spPr>
          <a:xfrm>
            <a:off x="1118820" y="4634762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81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072E0-DA2F-4F22-9550-38706BB0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30" y="5690669"/>
            <a:ext cx="8994870" cy="437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DEMO: Visualizing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learning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strategies</a:t>
            </a:r>
          </a:p>
        </p:txBody>
      </p:sp>
      <p:pic>
        <p:nvPicPr>
          <p:cNvPr id="4" name="ALE">
            <a:hlinkClick r:id="" action="ppaction://media"/>
            <a:extLst>
              <a:ext uri="{FF2B5EF4-FFF2-40B4-BE49-F238E27FC236}">
                <a16:creationId xmlns:a16="http://schemas.microsoft.com/office/drawing/2014/main" id="{5FD9422F-89EF-4EB4-A3FE-BC5EAC085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315" y="66683"/>
            <a:ext cx="11583077" cy="55023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78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06E89-BB6F-4133-A77C-3E09AF6B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Part 2: Guiding experts with descriptive clusters</a:t>
            </a:r>
            <a:endParaRPr lang="en-US" dirty="0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1269-1760-43C4-8A6A-06C2EE8E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/>
              <a:t>How to explain instances within batches?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Can we improve the speed of annotation </a:t>
            </a:r>
            <a:r>
              <a:rPr lang="en-US" sz="2000" dirty="0" err="1"/>
              <a:t>futher</a:t>
            </a:r>
            <a:r>
              <a:rPr lang="en-US" sz="2000" dirty="0"/>
              <a:t>?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How can we create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similar</a:t>
            </a:r>
            <a:r>
              <a:rPr lang="en-US" dirty="0">
                <a:ea typeface="+mn-lt"/>
                <a:cs typeface="+mn-lt"/>
              </a:rPr>
              <a:t> groups which are meaningful and easier to label</a:t>
            </a:r>
            <a:r>
              <a:rPr lang="en-US" b="1" dirty="0">
                <a:ea typeface="+mn-lt"/>
                <a:cs typeface="+mn-lt"/>
              </a:rPr>
              <a:t>? 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ea typeface="+mn-lt"/>
                <a:cs typeface="+mn-lt"/>
              </a:rPr>
              <a:t> How can we </a:t>
            </a:r>
            <a:r>
              <a:rPr lang="en-US" b="1" dirty="0">
                <a:ea typeface="+mn-lt"/>
                <a:cs typeface="+mn-lt"/>
              </a:rPr>
              <a:t>explain</a:t>
            </a:r>
            <a:r>
              <a:rPr lang="en-US" dirty="0">
                <a:ea typeface="+mn-lt"/>
                <a:cs typeface="+mn-lt"/>
              </a:rPr>
              <a:t> the queries within a group?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ea typeface="+mn-lt"/>
                <a:cs typeface="+mn-lt"/>
              </a:rPr>
              <a:t> Can these groups improve the </a:t>
            </a:r>
            <a:r>
              <a:rPr lang="en-US" b="1" dirty="0">
                <a:ea typeface="+mn-lt"/>
                <a:cs typeface="+mn-lt"/>
              </a:rPr>
              <a:t>speed</a:t>
            </a:r>
            <a:r>
              <a:rPr lang="en-US" dirty="0">
                <a:ea typeface="+mn-lt"/>
                <a:cs typeface="+mn-lt"/>
              </a:rPr>
              <a:t> of decision-making?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25" name="Graphic 6" descr="Teamwork">
            <a:extLst>
              <a:ext uri="{FF2B5EF4-FFF2-40B4-BE49-F238E27FC236}">
                <a16:creationId xmlns:a16="http://schemas.microsoft.com/office/drawing/2014/main" id="{0E4F1ADB-2775-480F-A0D4-D7F0737B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C897-8FFB-41C3-8EE8-54D0D42D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13ECD1-CE93-4D78-AC23-B9347E5A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24A19B-B483-447A-81FA-29285F0BE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Used in game theory: How to fairly distribute payout among multiple players with different skills?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BB2DD7-CEC8-40A4-BF45-E4E68CA5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0BA02E-023B-4954-9739-8E0017CD68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How to fairly distribute  a prediction  among different 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0BDC1-59CF-45D2-AA80-975689BD853B}"/>
              </a:ext>
            </a:extLst>
          </p:cNvPr>
          <p:cNvSpPr txBox="1"/>
          <p:nvPr/>
        </p:nvSpPr>
        <p:spPr>
          <a:xfrm>
            <a:off x="1146718" y="2075985"/>
            <a:ext cx="3802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232E14C-2A19-44CE-9E3B-0B1FF24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4262553"/>
            <a:ext cx="3626004" cy="13065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39609C-5A72-4A45-BEBB-D6563C0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98" y="4265097"/>
            <a:ext cx="3049858" cy="13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3DBD-6B0B-48A6-947A-049D0294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shapely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1AC0-83D5-4FE4-B08A-8CB706CD2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individual contribution from marginal contributions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8C5BF-18F9-4BE7-8539-D588CE732F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2^F models</a:t>
            </a:r>
          </a:p>
          <a:p>
            <a:pPr marL="0" indent="0">
              <a:buNone/>
            </a:pPr>
            <a:r>
              <a:rPr lang="en-US" dirty="0"/>
              <a:t>Each edge represents the marginal contribution brought by a feature to a model.</a:t>
            </a:r>
          </a:p>
        </p:txBody>
      </p:sp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5817531E-1D16-4825-9856-86413C3AFF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968084"/>
            <a:ext cx="4640262" cy="28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or post">
            <a:extLst>
              <a:ext uri="{FF2B5EF4-FFF2-40B4-BE49-F238E27FC236}">
                <a16:creationId xmlns:a16="http://schemas.microsoft.com/office/drawing/2014/main" id="{0FF3A656-F1AD-46FA-9626-E1F95189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56" y="4188159"/>
            <a:ext cx="5256179" cy="80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5725-68A9-4CA3-9958-FB017F20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Clustering approach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B35-A07D-456E-8BE3-5454C080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2537672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 Clustering is usually performed in </a:t>
            </a:r>
            <a:r>
              <a:rPr lang="en-US" b="1" dirty="0"/>
              <a:t>feature space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 Instead, If we cluster instances by </a:t>
            </a:r>
            <a:r>
              <a:rPr lang="en-US" b="1" dirty="0"/>
              <a:t>explanation similarity: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</a:t>
            </a:r>
            <a:r>
              <a:rPr lang="en-US" b="1" dirty="0"/>
              <a:t>cluster homogeneity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understanding of model by expert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Guide the expert in decision making</a:t>
            </a:r>
          </a:p>
          <a:p>
            <a:pPr marL="342392" indent="-342900">
              <a:buFont typeface="Wingdings" panose="05000000000000000000" pitchFamily="2" charset="2"/>
              <a:buChar char="ü"/>
            </a:pPr>
            <a:r>
              <a:rPr lang="en-US" dirty="0"/>
              <a:t> STEPS: Generate clusters -&gt; explain the clusters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83" name="Picture 483">
            <a:extLst>
              <a:ext uri="{FF2B5EF4-FFF2-40B4-BE49-F238E27FC236}">
                <a16:creationId xmlns:a16="http://schemas.microsoft.com/office/drawing/2014/main" id="{1C6D832A-4A46-469D-853D-AC9163D0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77" y="3389056"/>
            <a:ext cx="6847117" cy="160907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D1607-7D89-4C41-8E61-B7F26F5E130B}"/>
              </a:ext>
            </a:extLst>
          </p:cNvPr>
          <p:cNvSpPr/>
          <p:nvPr/>
        </p:nvSpPr>
        <p:spPr>
          <a:xfrm>
            <a:off x="6640496" y="4390870"/>
            <a:ext cx="772358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08B61-3E85-4FA9-8B5C-791152EB9F05}"/>
              </a:ext>
            </a:extLst>
          </p:cNvPr>
          <p:cNvSpPr txBox="1"/>
          <p:nvPr/>
        </p:nvSpPr>
        <p:spPr>
          <a:xfrm>
            <a:off x="5868140" y="5037192"/>
            <a:ext cx="52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steps for explainable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53405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8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735</Words>
  <Application>Microsoft Office PowerPoint</Application>
  <PresentationFormat>Widescreen</PresentationFormat>
  <Paragraphs>108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Wingdings</vt:lpstr>
      <vt:lpstr>1_RetrospectVTI</vt:lpstr>
      <vt:lpstr>Accelerating active learning with explainability</vt:lpstr>
      <vt:lpstr>Limitations in AL research</vt:lpstr>
      <vt:lpstr>AL framework</vt:lpstr>
      <vt:lpstr>Part 1: Active learning exploration</vt:lpstr>
      <vt:lpstr>DEMO: Visualizing active learning selection strategies</vt:lpstr>
      <vt:lpstr>Part 2: Guiding experts with descriptive clusters</vt:lpstr>
      <vt:lpstr>SHAPELY VALUES</vt:lpstr>
      <vt:lpstr>Basic idea of shapely explanations</vt:lpstr>
      <vt:lpstr>Clustering approach </vt:lpstr>
      <vt:lpstr>Models</vt:lpstr>
      <vt:lpstr>Shapely explanations</vt:lpstr>
      <vt:lpstr>Clustering approach</vt:lpstr>
      <vt:lpstr>Cluster size and homogeneity</vt:lpstr>
      <vt:lpstr>Prototype guided annotation framework</vt:lpstr>
      <vt:lpstr>PowerPoint Presentation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active learning with explainability</dc:title>
  <dc:creator>Ravi, S.</dc:creator>
  <cp:lastModifiedBy>Ravi, S.</cp:lastModifiedBy>
  <cp:revision>13</cp:revision>
  <dcterms:created xsi:type="dcterms:W3CDTF">2020-11-18T14:03:27Z</dcterms:created>
  <dcterms:modified xsi:type="dcterms:W3CDTF">2020-11-18T14:51:26Z</dcterms:modified>
</cp:coreProperties>
</file>